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Montserrat SemiBold"/>
      <p:regular r:id="rId36"/>
      <p:bold r:id="rId37"/>
      <p:italic r:id="rId38"/>
      <p:boldItalic r:id="rId39"/>
    </p:embeddedFont>
    <p:embeddedFont>
      <p:font typeface="Montserrat"/>
      <p:regular r:id="rId40"/>
      <p:bold r:id="rId41"/>
      <p:italic r:id="rId42"/>
      <p:boldItalic r:id="rId43"/>
    </p:embeddedFont>
    <p:embeddedFont>
      <p:font typeface="Fira Mono"/>
      <p:regular r:id="rId44"/>
      <p:bold r:id="rId45"/>
    </p:embeddedFont>
    <p:embeddedFont>
      <p:font typeface="Montserrat Medium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50" roundtripDataSignature="AMtx7mirx10UmAi8oGU6EZyL/8jHJPNP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regular.fntdata"/><Relationship Id="rId42" Type="http://schemas.openxmlformats.org/officeDocument/2006/relationships/font" Target="fonts/Montserrat-italic.fntdata"/><Relationship Id="rId41" Type="http://schemas.openxmlformats.org/officeDocument/2006/relationships/font" Target="fonts/Montserrat-bold.fntdata"/><Relationship Id="rId44" Type="http://schemas.openxmlformats.org/officeDocument/2006/relationships/font" Target="fonts/FiraMono-regular.fntdata"/><Relationship Id="rId43" Type="http://schemas.openxmlformats.org/officeDocument/2006/relationships/font" Target="fonts/Montserrat-boldItalic.fntdata"/><Relationship Id="rId46" Type="http://schemas.openxmlformats.org/officeDocument/2006/relationships/font" Target="fonts/MontserratMedium-regular.fntdata"/><Relationship Id="rId45" Type="http://schemas.openxmlformats.org/officeDocument/2006/relationships/font" Target="fonts/FiraMon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Medium-italic.fntdata"/><Relationship Id="rId47" Type="http://schemas.openxmlformats.org/officeDocument/2006/relationships/font" Target="fonts/MontserratMedium-bold.fntdata"/><Relationship Id="rId49" Type="http://schemas.openxmlformats.org/officeDocument/2006/relationships/font" Target="fonts/Montserrat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MontserratSemiBold-bold.fntdata"/><Relationship Id="rId36" Type="http://schemas.openxmlformats.org/officeDocument/2006/relationships/font" Target="fonts/MontserratSemiBold-regular.fntdata"/><Relationship Id="rId39" Type="http://schemas.openxmlformats.org/officeDocument/2006/relationships/font" Target="fonts/MontserratSemiBold-boldItalic.fntdata"/><Relationship Id="rId38" Type="http://schemas.openxmlformats.org/officeDocument/2006/relationships/font" Target="fonts/MontserratSemiBold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0.gif>
</file>

<file path=ppt/media/image31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 txBox="1"/>
          <p:nvPr>
            <p:ph type="title"/>
          </p:nvPr>
        </p:nvSpPr>
        <p:spPr>
          <a:xfrm>
            <a:off x="3335100" y="1617575"/>
            <a:ext cx="5497200" cy="13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Font typeface="Montserrat"/>
              <a:buNone/>
              <a:defRPr b="1" sz="3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1" name="Google Shape;11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290050"/>
            <a:ext cx="3040999" cy="2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22877" y="4573625"/>
            <a:ext cx="741498" cy="39927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2"/>
          <p:cNvSpPr txBox="1"/>
          <p:nvPr/>
        </p:nvSpPr>
        <p:spPr>
          <a:xfrm>
            <a:off x="3326000" y="3062475"/>
            <a:ext cx="55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" name="Google Shape;14;p32"/>
          <p:cNvSpPr txBox="1"/>
          <p:nvPr>
            <p:ph idx="1" type="subTitle"/>
          </p:nvPr>
        </p:nvSpPr>
        <p:spPr>
          <a:xfrm>
            <a:off x="3335025" y="2986525"/>
            <a:ext cx="5534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32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Google Shape;16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s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1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1"/>
          <p:cNvSpPr txBox="1"/>
          <p:nvPr>
            <p:ph idx="1" type="body"/>
          </p:nvPr>
        </p:nvSpPr>
        <p:spPr>
          <a:xfrm>
            <a:off x="433800" y="1715975"/>
            <a:ext cx="8203800" cy="148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i="1" sz="2000"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pic>
        <p:nvPicPr>
          <p:cNvPr id="77" name="Google Shape;7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7225" y="906000"/>
            <a:ext cx="1429649" cy="936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800" y="2758064"/>
            <a:ext cx="1385650" cy="90783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41"/>
          <p:cNvSpPr txBox="1"/>
          <p:nvPr/>
        </p:nvSpPr>
        <p:spPr>
          <a:xfrm>
            <a:off x="432025" y="3792225"/>
            <a:ext cx="84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Autor/as/es:</a:t>
            </a:r>
            <a:endParaRPr b="1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0" name="Google Shape;80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41"/>
          <p:cNvSpPr txBox="1"/>
          <p:nvPr>
            <p:ph type="title"/>
          </p:nvPr>
        </p:nvSpPr>
        <p:spPr>
          <a:xfrm>
            <a:off x="1766475" y="3773600"/>
            <a:ext cx="71451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None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41"/>
          <p:cNvSpPr txBox="1"/>
          <p:nvPr>
            <p:ph idx="2" type="title"/>
          </p:nvPr>
        </p:nvSpPr>
        <p:spPr>
          <a:xfrm>
            <a:off x="432025" y="83275"/>
            <a:ext cx="71451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 SemiBold"/>
              <a:buNone/>
              <a:defRPr sz="1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4" name="Google Shape;84;p41"/>
          <p:cNvPicPr preferRelativeResize="0"/>
          <p:nvPr/>
        </p:nvPicPr>
        <p:blipFill rotWithShape="1">
          <a:blip r:embed="rId6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41">
          <p15:clr>
            <a:srgbClr val="FA7B17"/>
          </p15:clr>
        </p15:guide>
        <p15:guide id="3" orient="horz" pos="2551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tarea y consigna">
  <p:cSld name="BIG_NUMB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2"/>
          <p:cNvSpPr/>
          <p:nvPr/>
        </p:nvSpPr>
        <p:spPr>
          <a:xfrm>
            <a:off x="-13650" y="432892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8" name="Google Shape;8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26135" y="4508338"/>
            <a:ext cx="1091725" cy="4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65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2"/>
          <p:cNvSpPr txBox="1"/>
          <p:nvPr>
            <p:ph type="title"/>
          </p:nvPr>
        </p:nvSpPr>
        <p:spPr>
          <a:xfrm>
            <a:off x="432025" y="187325"/>
            <a:ext cx="7982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Montserrat Medium"/>
              <a:buNone/>
              <a:defRPr sz="2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2" name="Google Shape;92;p42"/>
          <p:cNvSpPr txBox="1"/>
          <p:nvPr>
            <p:ph idx="1" type="body"/>
          </p:nvPr>
        </p:nvSpPr>
        <p:spPr>
          <a:xfrm>
            <a:off x="432025" y="8476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e 0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3"/>
          <p:cNvSpPr/>
          <p:nvPr/>
        </p:nvSpPr>
        <p:spPr>
          <a:xfrm>
            <a:off x="212425" y="1172325"/>
            <a:ext cx="8636100" cy="436800"/>
          </a:xfrm>
          <a:prstGeom prst="chevron">
            <a:avLst>
              <a:gd fmla="val 50000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43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43"/>
          <p:cNvSpPr/>
          <p:nvPr/>
        </p:nvSpPr>
        <p:spPr>
          <a:xfrm>
            <a:off x="6745000" y="8084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3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3"/>
          <p:cNvSpPr txBox="1"/>
          <p:nvPr/>
        </p:nvSpPr>
        <p:spPr>
          <a:xfrm>
            <a:off x="6134350" y="2150250"/>
            <a:ext cx="2397900" cy="212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43"/>
          <p:cNvSpPr txBox="1"/>
          <p:nvPr>
            <p:ph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43"/>
          <p:cNvSpPr txBox="1"/>
          <p:nvPr>
            <p:ph idx="2" type="title"/>
          </p:nvPr>
        </p:nvSpPr>
        <p:spPr>
          <a:xfrm>
            <a:off x="6134350" y="2196275"/>
            <a:ext cx="2397900" cy="20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43"/>
          <p:cNvSpPr txBox="1"/>
          <p:nvPr>
            <p:ph idx="3" type="title"/>
          </p:nvPr>
        </p:nvSpPr>
        <p:spPr>
          <a:xfrm>
            <a:off x="40399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43"/>
          <p:cNvSpPr txBox="1"/>
          <p:nvPr>
            <p:ph idx="4" type="title"/>
          </p:nvPr>
        </p:nvSpPr>
        <p:spPr>
          <a:xfrm>
            <a:off x="6877450" y="116422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4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43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ltima clase">
  <p:cSld name="BLANK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4"/>
          <p:cNvSpPr/>
          <p:nvPr/>
        </p:nvSpPr>
        <p:spPr>
          <a:xfrm>
            <a:off x="212425" y="1172325"/>
            <a:ext cx="4818000" cy="436800"/>
          </a:xfrm>
          <a:prstGeom prst="chevron">
            <a:avLst>
              <a:gd fmla="val 45084" name="adj"/>
            </a:avLst>
          </a:prstGeom>
          <a:solidFill>
            <a:srgbClr val="7685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44"/>
          <p:cNvSpPr/>
          <p:nvPr/>
        </p:nvSpPr>
        <p:spPr>
          <a:xfrm>
            <a:off x="3907500" y="792225"/>
            <a:ext cx="1176600" cy="11646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44"/>
          <p:cNvSpPr/>
          <p:nvPr/>
        </p:nvSpPr>
        <p:spPr>
          <a:xfrm>
            <a:off x="1139350" y="792225"/>
            <a:ext cx="1176600" cy="1164600"/>
          </a:xfrm>
          <a:prstGeom prst="ellipse">
            <a:avLst/>
          </a:prstGeom>
          <a:solidFill>
            <a:srgbClr val="F9F9F9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44"/>
          <p:cNvSpPr txBox="1"/>
          <p:nvPr/>
        </p:nvSpPr>
        <p:spPr>
          <a:xfrm>
            <a:off x="528700" y="2150250"/>
            <a:ext cx="2397900" cy="2131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44"/>
          <p:cNvSpPr txBox="1"/>
          <p:nvPr>
            <p:ph type="title"/>
          </p:nvPr>
        </p:nvSpPr>
        <p:spPr>
          <a:xfrm>
            <a:off x="1271800" y="1159375"/>
            <a:ext cx="91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Montserrat"/>
              <a:buNone/>
              <a:defRPr b="1"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44"/>
          <p:cNvSpPr txBox="1"/>
          <p:nvPr>
            <p:ph idx="2" type="title"/>
          </p:nvPr>
        </p:nvSpPr>
        <p:spPr>
          <a:xfrm>
            <a:off x="3938175" y="1159375"/>
            <a:ext cx="109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4" name="Google Shape;114;p44"/>
          <p:cNvSpPr txBox="1"/>
          <p:nvPr>
            <p:ph idx="3" type="title"/>
          </p:nvPr>
        </p:nvSpPr>
        <p:spPr>
          <a:xfrm>
            <a:off x="532575" y="2150850"/>
            <a:ext cx="2397900" cy="21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5" name="Google Shape;115;p44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4"/>
          <p:cNvSpPr txBox="1"/>
          <p:nvPr/>
        </p:nvSpPr>
        <p:spPr>
          <a:xfrm>
            <a:off x="3331525" y="2150250"/>
            <a:ext cx="2397900" cy="2121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4"/>
          <p:cNvSpPr txBox="1"/>
          <p:nvPr>
            <p:ph idx="4" type="title"/>
          </p:nvPr>
        </p:nvSpPr>
        <p:spPr>
          <a:xfrm>
            <a:off x="3331525" y="2159925"/>
            <a:ext cx="23979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0" name="Google Shape;120;p44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32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y subtítulo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3"/>
          <p:cNvSpPr/>
          <p:nvPr/>
        </p:nvSpPr>
        <p:spPr>
          <a:xfrm>
            <a:off x="-13650" y="4287600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3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900"/>
              <a:buFont typeface="Montserrat"/>
              <a:buNone/>
              <a:defRPr b="1" sz="49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3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1" name="Google Shape;21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3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4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4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4000"/>
              <a:buFont typeface="Montserrat"/>
              <a:buNone/>
              <a:defRPr b="1" sz="4000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" name="Google Shape;2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9" name="Google Shape;29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o destacado y explicación">
  <p:cSld name="TITLE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5"/>
          <p:cNvSpPr/>
          <p:nvPr/>
        </p:nvSpPr>
        <p:spPr>
          <a:xfrm>
            <a:off x="-27250" y="-18175"/>
            <a:ext cx="91713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5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" name="Google Shape;35;p35"/>
          <p:cNvSpPr txBox="1"/>
          <p:nvPr>
            <p:ph idx="1" type="subTitle"/>
          </p:nvPr>
        </p:nvSpPr>
        <p:spPr>
          <a:xfrm>
            <a:off x="550375" y="1614925"/>
            <a:ext cx="8043300" cy="26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None/>
              <a:defRPr sz="1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36" name="Google Shape;36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4073939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264238"/>
            <a:ext cx="1163080" cy="79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5413">
          <p15:clr>
            <a:srgbClr val="FA7B17"/>
          </p15:clr>
        </p15:guide>
        <p15:guide id="2" pos="347">
          <p15:clr>
            <a:srgbClr val="FA7B17"/>
          </p15:clr>
        </p15:guide>
        <p15:guide id="3" orient="horz" pos="2778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6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36"/>
          <p:cNvSpPr txBox="1"/>
          <p:nvPr>
            <p:ph idx="1" type="body"/>
          </p:nvPr>
        </p:nvSpPr>
        <p:spPr>
          <a:xfrm>
            <a:off x="432025" y="1304875"/>
            <a:ext cx="8280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42" name="Google Shape;42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36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36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72">
          <p15:clr>
            <a:srgbClr val="FA7B17"/>
          </p15:clr>
        </p15:guide>
        <p15:guide id="2" pos="5488">
          <p15:clr>
            <a:srgbClr val="FA7B17"/>
          </p15:clr>
        </p15:guide>
        <p15:guide id="3" orient="horz" pos="2960">
          <p15:clr>
            <a:srgbClr val="FA7B17"/>
          </p15:clr>
        </p15:guide>
        <p15:guide id="4" orient="horz" pos="3149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7"/>
          <p:cNvSpPr/>
          <p:nvPr/>
        </p:nvSpPr>
        <p:spPr>
          <a:xfrm>
            <a:off x="-13650" y="-45425"/>
            <a:ext cx="9171300" cy="5580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0" name="Google Shape;50;p3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■"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51" name="Google Shape;51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37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ortante o recordatori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8"/>
          <p:cNvSpPr/>
          <p:nvPr/>
        </p:nvSpPr>
        <p:spPr>
          <a:xfrm>
            <a:off x="-13650" y="-5775"/>
            <a:ext cx="9171300" cy="8559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10675" y="-260761"/>
            <a:ext cx="1365875" cy="13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738"/>
            <a:ext cx="1163080" cy="79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26135" y="164938"/>
            <a:ext cx="1091725" cy="4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38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700"/>
              <a:buFont typeface="Montserrat"/>
              <a:buNone/>
              <a:defRPr b="1" sz="37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ágenes o gráficos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9"/>
          <p:cNvSpPr txBox="1"/>
          <p:nvPr>
            <p:ph type="title"/>
          </p:nvPr>
        </p:nvSpPr>
        <p:spPr>
          <a:xfrm>
            <a:off x="311700" y="-12175"/>
            <a:ext cx="774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Medium"/>
              <a:buNone/>
              <a:defRPr sz="2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2" name="Google Shape;62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8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39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jercicios e imagen">
  <p:cSld name="SECTION_TITLE_AND_DESCRI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40"/>
          <p:cNvSpPr txBox="1"/>
          <p:nvPr>
            <p:ph type="title"/>
          </p:nvPr>
        </p:nvSpPr>
        <p:spPr>
          <a:xfrm>
            <a:off x="265500" y="7759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Montserrat"/>
              <a:buNone/>
              <a:defRPr sz="3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8" name="Google Shape;68;p40"/>
          <p:cNvSpPr txBox="1"/>
          <p:nvPr>
            <p:ph idx="1" type="subTitle"/>
          </p:nvPr>
        </p:nvSpPr>
        <p:spPr>
          <a:xfrm>
            <a:off x="265500" y="24982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0" name="Google Shape;70;p40"/>
          <p:cNvSpPr/>
          <p:nvPr/>
        </p:nvSpPr>
        <p:spPr>
          <a:xfrm>
            <a:off x="4572150" y="-18175"/>
            <a:ext cx="4572000" cy="5161800"/>
          </a:xfrm>
          <a:prstGeom prst="rect">
            <a:avLst/>
          </a:prstGeom>
          <a:solidFill>
            <a:srgbClr val="F8C82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184" y="33947"/>
            <a:ext cx="876879" cy="3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6975" y="4699100"/>
            <a:ext cx="558475" cy="3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40"/>
          <p:cNvPicPr preferRelativeResize="0"/>
          <p:nvPr/>
        </p:nvPicPr>
        <p:blipFill rotWithShape="1">
          <a:blip r:embed="rId4">
            <a:alphaModFix/>
          </a:blip>
          <a:srcRect b="28576" l="0" r="0" t="30756"/>
          <a:stretch/>
        </p:blipFill>
        <p:spPr>
          <a:xfrm>
            <a:off x="432025" y="4610038"/>
            <a:ext cx="1665398" cy="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etbootstrap.com/docs/5.2/getting-started/introduction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etbootstrap.com/docs/5.2/getting-started/download/" TargetMode="External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5" Type="http://schemas.openxmlformats.org/officeDocument/2006/relationships/image" Target="../media/image20.png"/><Relationship Id="rId6" Type="http://schemas.openxmlformats.org/officeDocument/2006/relationships/image" Target="../media/image29.png"/><Relationship Id="rId7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"/>
          <p:cNvSpPr txBox="1"/>
          <p:nvPr>
            <p:ph type="title"/>
          </p:nvPr>
        </p:nvSpPr>
        <p:spPr>
          <a:xfrm>
            <a:off x="3335100" y="1469100"/>
            <a:ext cx="5497200" cy="13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"/>
              <a:t>Desarrollo Fullstack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Instalación mediante CDN</a:t>
            </a:r>
            <a:endParaRPr/>
          </a:p>
        </p:txBody>
      </p:sp>
      <p:sp>
        <p:nvSpPr>
          <p:cNvPr id="184" name="Google Shape;184;p10"/>
          <p:cNvSpPr txBox="1"/>
          <p:nvPr>
            <p:ph idx="1" type="body"/>
          </p:nvPr>
        </p:nvSpPr>
        <p:spPr>
          <a:xfrm>
            <a:off x="432025" y="1170125"/>
            <a:ext cx="82800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 sz="1500"/>
              <a:t>Es la </a:t>
            </a:r>
            <a:r>
              <a:rPr lang="es" sz="1500">
                <a:highlight>
                  <a:srgbClr val="F8C823"/>
                </a:highlight>
              </a:rPr>
              <a:t>más sencilla</a:t>
            </a:r>
            <a:r>
              <a:rPr lang="es" sz="1500"/>
              <a:t> de todas, consta de </a:t>
            </a:r>
            <a:r>
              <a:rPr lang="es" sz="1500" u="sng"/>
              <a:t>agregar</a:t>
            </a:r>
            <a:r>
              <a:rPr lang="es" sz="1500"/>
              <a:t> una etiqueta </a:t>
            </a:r>
            <a:r>
              <a:rPr b="1" lang="es" sz="1500"/>
              <a:t>&lt;link /&gt;</a:t>
            </a:r>
            <a:r>
              <a:rPr lang="es" sz="1500"/>
              <a:t> para los </a:t>
            </a:r>
            <a:r>
              <a:rPr b="1" lang="es" sz="1500">
                <a:solidFill>
                  <a:srgbClr val="E15BBA"/>
                </a:solidFill>
              </a:rPr>
              <a:t>estilos</a:t>
            </a:r>
            <a:r>
              <a:rPr lang="es" sz="1500"/>
              <a:t> y una etiqueta </a:t>
            </a:r>
            <a:r>
              <a:rPr b="1" lang="es" sz="1500"/>
              <a:t>&lt;script&gt;&lt;/script&gt;</a:t>
            </a:r>
            <a:r>
              <a:rPr lang="es" sz="1500"/>
              <a:t> para las </a:t>
            </a:r>
            <a:r>
              <a:rPr b="1" lang="es" sz="1500">
                <a:solidFill>
                  <a:srgbClr val="7685E6"/>
                </a:solidFill>
              </a:rPr>
              <a:t>funcionalidades</a:t>
            </a:r>
            <a:r>
              <a:rPr lang="es" sz="1500"/>
              <a:t>. </a:t>
            </a:r>
            <a:endParaRPr sz="1500"/>
          </a:p>
        </p:txBody>
      </p:sp>
      <p:sp>
        <p:nvSpPr>
          <p:cNvPr id="185" name="Google Shape;185;p10"/>
          <p:cNvSpPr txBox="1"/>
          <p:nvPr/>
        </p:nvSpPr>
        <p:spPr>
          <a:xfrm>
            <a:off x="529375" y="1810025"/>
            <a:ext cx="8119500" cy="2524200"/>
          </a:xfrm>
          <a:prstGeom prst="rect">
            <a:avLst/>
          </a:prstGeom>
          <a:solidFill>
            <a:srgbClr val="41414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&lt;!doctype html&gt;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&lt;html 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lang=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"en"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 &lt;head&gt;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EEEEEE"/>
                </a:solidFill>
                <a:latin typeface="Fira Mono"/>
                <a:ea typeface="Fira Mono"/>
                <a:cs typeface="Fira Mono"/>
                <a:sym typeface="Fira Mono"/>
              </a:rPr>
              <a:t>    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&lt;meta 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charset=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"utf-8"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   &lt;meta 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name=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"viewport"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content=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"width=device-width, initial-scale=1"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   &lt;title&gt;Bootstrap demo&lt;/title&gt;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   &lt;link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 href=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"https://cdn.jsdelivr.net/npm/bootstrap@5.2.1/dist/css/bootstrap.min.css"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 rel=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"stylesheet"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integrity=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"sha384-iYQeCzEYFbKjA/T2uDLTpkwGzCiq6soy8tYaI1GyVh/UjpbCx/TYkiZhlZB6+fzT"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crossorigin=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"anonymous"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 &lt;/head&gt;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 &lt;body&gt;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   &lt;h1&gt;</a:t>
            </a:r>
            <a:r>
              <a:rPr b="0" i="0" lang="es" sz="950" u="none" cap="none" strike="noStrike">
                <a:solidFill>
                  <a:srgbClr val="F9F9F9"/>
                </a:solidFill>
                <a:latin typeface="Fira Mono"/>
                <a:ea typeface="Fira Mono"/>
                <a:cs typeface="Fira Mono"/>
                <a:sym typeface="Fira Mono"/>
              </a:rPr>
              <a:t>Hello, world!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&lt;/h1&gt;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   &lt;script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 src=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"https://cdn.jsdelivr.net/npm/bootstrap@5.2.1/dist/js/bootstrap.bundle.min.js" 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integrity=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"sha384-u1OknCvxWvY5kfmNBILK2hRnQC3Pr17a+RTT6rIHI7NnikvbZlHgTPOOmMi466C8"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</a:t>
            </a:r>
            <a:r>
              <a:rPr b="0" i="0" lang="es" sz="950" u="none" cap="none" strike="noStrike">
                <a:solidFill>
                  <a:srgbClr val="F8C823"/>
                </a:solidFill>
                <a:latin typeface="Fira Mono"/>
                <a:ea typeface="Fira Mono"/>
                <a:cs typeface="Fira Mono"/>
                <a:sym typeface="Fira Mono"/>
              </a:rPr>
              <a:t>crossorigin=</a:t>
            </a:r>
            <a:r>
              <a:rPr b="0" i="0" lang="es" sz="950" u="none" cap="none" strike="noStrike">
                <a:solidFill>
                  <a:srgbClr val="FF8B39"/>
                </a:solidFill>
                <a:latin typeface="Fira Mono"/>
                <a:ea typeface="Fira Mono"/>
                <a:cs typeface="Fira Mono"/>
                <a:sym typeface="Fira Mono"/>
              </a:rPr>
              <a:t>"anonymous"</a:t>
            </a: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&gt;&lt;/script&gt;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  &lt;/body&gt;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" sz="950" u="none" cap="none" strike="noStrike">
                <a:solidFill>
                  <a:srgbClr val="00FFFF"/>
                </a:solidFill>
                <a:latin typeface="Fira Mono"/>
                <a:ea typeface="Fira Mono"/>
                <a:cs typeface="Fira Mono"/>
                <a:sym typeface="Fira Mono"/>
              </a:rPr>
              <a:t>&lt;/html&gt;</a:t>
            </a:r>
            <a:endParaRPr b="0" i="0" sz="950" u="none" cap="none" strike="noStrike">
              <a:solidFill>
                <a:srgbClr val="00FFFF"/>
              </a:solidFill>
              <a:latin typeface="Fira Mono"/>
              <a:ea typeface="Fira Mono"/>
              <a:cs typeface="Fira Mono"/>
              <a:sym typeface="Fira Mono"/>
            </a:endParaRPr>
          </a:p>
        </p:txBody>
      </p:sp>
      <p:sp>
        <p:nvSpPr>
          <p:cNvPr id="186" name="Google Shape;186;p10"/>
          <p:cNvSpPr txBox="1"/>
          <p:nvPr/>
        </p:nvSpPr>
        <p:spPr>
          <a:xfrm>
            <a:off x="438868" y="4313430"/>
            <a:ext cx="527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https://getbootstrap.com/docs/5.2/getting-started/introduction/</a:t>
            </a:r>
            <a:endParaRPr b="0" i="0" sz="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No todo lo que brilla es oro</a:t>
            </a:r>
            <a:endParaRPr/>
          </a:p>
        </p:txBody>
      </p:sp>
      <p:sp>
        <p:nvSpPr>
          <p:cNvPr id="192" name="Google Shape;192;p11"/>
          <p:cNvSpPr txBox="1"/>
          <p:nvPr>
            <p:ph idx="1" type="subTitle"/>
          </p:nvPr>
        </p:nvSpPr>
        <p:spPr>
          <a:xfrm>
            <a:off x="550375" y="1857475"/>
            <a:ext cx="4664700" cy="20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s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Si bien el uso de </a:t>
            </a:r>
            <a:r>
              <a:rPr b="1" lang="es">
                <a:solidFill>
                  <a:srgbClr val="414141"/>
                </a:solidFill>
                <a:highlight>
                  <a:srgbClr val="F9F9F9"/>
                </a:highlight>
                <a:latin typeface="Montserrat"/>
                <a:ea typeface="Montserrat"/>
                <a:cs typeface="Montserrat"/>
                <a:sym typeface="Montserrat"/>
              </a:rPr>
              <a:t>CDN’s</a:t>
            </a:r>
            <a:r>
              <a:rPr b="1" lang="es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es bastante </a:t>
            </a:r>
            <a:r>
              <a:rPr b="1" lang="es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práctico</a:t>
            </a:r>
            <a:r>
              <a:rPr b="1" lang="es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, puede que </a:t>
            </a:r>
            <a:r>
              <a:rPr b="1" lang="es" u="sng">
                <a:latin typeface="Montserrat"/>
                <a:ea typeface="Montserrat"/>
                <a:cs typeface="Montserrat"/>
                <a:sym typeface="Montserrat"/>
              </a:rPr>
              <a:t>no sea lo más recomendable</a:t>
            </a:r>
            <a:r>
              <a:rPr b="1" lang="es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 para proyectos grandes o muy importantes, ya que </a:t>
            </a:r>
            <a:r>
              <a:rPr b="1" lang="es">
                <a:solidFill>
                  <a:srgbClr val="F9F9F9"/>
                </a:solidFill>
                <a:highlight>
                  <a:srgbClr val="377BC7"/>
                </a:highlight>
                <a:latin typeface="Montserrat"/>
                <a:ea typeface="Montserrat"/>
                <a:cs typeface="Montserrat"/>
                <a:sym typeface="Montserrat"/>
              </a:rPr>
              <a:t>no podemos saber si esos enlaces estarán siempre activos y funcionando correctamente</a:t>
            </a:r>
            <a:r>
              <a:rPr b="1" lang="es">
                <a:solidFill>
                  <a:srgbClr val="41414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/>
          </a:p>
        </p:txBody>
      </p:sp>
      <p:pic>
        <p:nvPicPr>
          <p:cNvPr id="193" name="Google Shape;19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6100" y="2009500"/>
            <a:ext cx="3388027" cy="1786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Descarga de archivos compilados.</a:t>
            </a:r>
            <a:endParaRPr/>
          </a:p>
        </p:txBody>
      </p:sp>
      <p:sp>
        <p:nvSpPr>
          <p:cNvPr id="199" name="Google Shape;199;p12"/>
          <p:cNvSpPr txBox="1"/>
          <p:nvPr>
            <p:ph idx="1" type="body"/>
          </p:nvPr>
        </p:nvSpPr>
        <p:spPr>
          <a:xfrm>
            <a:off x="432025" y="2116625"/>
            <a:ext cx="83400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 sz="1500"/>
              <a:t>Nos dirigimos a: </a:t>
            </a:r>
            <a:r>
              <a:rPr lang="es" sz="1500" u="sng">
                <a:solidFill>
                  <a:schemeClr val="hlink"/>
                </a:solidFill>
                <a:hlinkClick r:id="rId3"/>
              </a:rPr>
              <a:t>https://getbootstrap.com/docs/5.2/getting-started/download/</a:t>
            </a:r>
            <a:r>
              <a:rPr lang="es" sz="1500"/>
              <a:t> y </a:t>
            </a:r>
            <a:r>
              <a:rPr lang="es" sz="1500">
                <a:highlight>
                  <a:srgbClr val="F8C823"/>
                </a:highlight>
              </a:rPr>
              <a:t>bajamos el comprimido</a:t>
            </a:r>
            <a:r>
              <a:rPr lang="es" sz="1500"/>
              <a:t>.</a:t>
            </a:r>
            <a:endParaRPr sz="1500"/>
          </a:p>
        </p:txBody>
      </p:sp>
      <p:pic>
        <p:nvPicPr>
          <p:cNvPr id="200" name="Google Shape;20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2025" y="2951425"/>
            <a:ext cx="5115575" cy="1562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2"/>
          <p:cNvSpPr txBox="1"/>
          <p:nvPr>
            <p:ph idx="1" type="body"/>
          </p:nvPr>
        </p:nvSpPr>
        <p:spPr>
          <a:xfrm>
            <a:off x="432025" y="1170125"/>
            <a:ext cx="82800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s" sz="1500"/>
              <a:t>Consiste en </a:t>
            </a:r>
            <a:r>
              <a:rPr b="1" lang="es" sz="1500"/>
              <a:t>descargar</a:t>
            </a:r>
            <a:r>
              <a:rPr lang="es" sz="1500"/>
              <a:t> el </a:t>
            </a:r>
            <a:r>
              <a:rPr lang="es" sz="1500">
                <a:solidFill>
                  <a:srgbClr val="377BC7"/>
                </a:solidFill>
              </a:rPr>
              <a:t>código fuente de bootstrap</a:t>
            </a:r>
            <a:r>
              <a:rPr lang="es" sz="1500"/>
              <a:t> desde su sitio oficial y </a:t>
            </a:r>
            <a:r>
              <a:rPr lang="es" sz="1500">
                <a:solidFill>
                  <a:srgbClr val="F9F9F9"/>
                </a:solidFill>
                <a:highlight>
                  <a:srgbClr val="E15BBA"/>
                </a:highlight>
              </a:rPr>
              <a:t>linkearlo</a:t>
            </a:r>
            <a:r>
              <a:rPr lang="es" sz="1500"/>
              <a:t> a </a:t>
            </a:r>
            <a:r>
              <a:rPr b="1" lang="es" sz="1500">
                <a:solidFill>
                  <a:srgbClr val="7685E6"/>
                </a:solidFill>
              </a:rPr>
              <a:t>nuestro sitio</a:t>
            </a:r>
            <a:r>
              <a:rPr lang="es" sz="1500"/>
              <a:t> como una </a:t>
            </a:r>
            <a:r>
              <a:rPr lang="es" sz="1500" u="sng"/>
              <a:t>hoja de estilos</a:t>
            </a:r>
            <a:r>
              <a:rPr lang="es" sz="1500"/>
              <a:t> CSS y </a:t>
            </a:r>
            <a:r>
              <a:rPr lang="es" sz="1500" u="sng"/>
              <a:t>scripts</a:t>
            </a:r>
            <a:r>
              <a:rPr lang="es" sz="1500"/>
              <a:t> Javascript </a:t>
            </a:r>
            <a:r>
              <a:rPr lang="es" sz="1500" u="sng"/>
              <a:t>más de nuestro proyecto</a:t>
            </a:r>
            <a:r>
              <a:rPr lang="es" sz="1500"/>
              <a:t>.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3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Descarga de archivos compilados.</a:t>
            </a:r>
            <a:endParaRPr/>
          </a:p>
        </p:txBody>
      </p:sp>
      <p:sp>
        <p:nvSpPr>
          <p:cNvPr id="207" name="Google Shape;207;p13"/>
          <p:cNvSpPr txBox="1"/>
          <p:nvPr>
            <p:ph idx="1" type="body"/>
          </p:nvPr>
        </p:nvSpPr>
        <p:spPr>
          <a:xfrm>
            <a:off x="432025" y="1170125"/>
            <a:ext cx="82800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/>
              <a:t>El </a:t>
            </a:r>
            <a:r>
              <a:rPr lang="es" sz="1500" u="sng"/>
              <a:t>paquete de descarga</a:t>
            </a:r>
            <a:r>
              <a:rPr lang="es" sz="1500"/>
              <a:t> trae </a:t>
            </a:r>
            <a:r>
              <a:rPr lang="es" sz="1500">
                <a:solidFill>
                  <a:srgbClr val="F9F9F9"/>
                </a:solidFill>
                <a:highlight>
                  <a:srgbClr val="7685E6"/>
                </a:highlight>
              </a:rPr>
              <a:t>múltiples</a:t>
            </a:r>
            <a:r>
              <a:rPr lang="es" sz="1500"/>
              <a:t> archivos según lo que necesitemos o deseemos usar, sin embargo en este caso </a:t>
            </a:r>
            <a:r>
              <a:rPr b="1" i="1" lang="es" sz="1500"/>
              <a:t>usaremos</a:t>
            </a:r>
            <a:r>
              <a:rPr lang="es" sz="1500"/>
              <a:t> el aquellos con todo </a:t>
            </a:r>
            <a:r>
              <a:rPr lang="es" sz="1500">
                <a:solidFill>
                  <a:srgbClr val="F9F9F9"/>
                </a:solidFill>
                <a:highlight>
                  <a:srgbClr val="E15BBA"/>
                </a:highlight>
              </a:rPr>
              <a:t>el código</a:t>
            </a:r>
            <a:r>
              <a:rPr lang="es" sz="1500"/>
              <a:t> de bootstrap </a:t>
            </a:r>
            <a:r>
              <a:rPr lang="es" sz="1500">
                <a:highlight>
                  <a:srgbClr val="F8C823"/>
                </a:highlight>
              </a:rPr>
              <a:t>minificado para que pese menos</a:t>
            </a:r>
            <a:r>
              <a:rPr lang="es" sz="1500"/>
              <a:t>. </a:t>
            </a:r>
            <a:endParaRPr sz="1500"/>
          </a:p>
        </p:txBody>
      </p:sp>
      <p:pic>
        <p:nvPicPr>
          <p:cNvPr id="208" name="Google Shape;20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700" y="2066540"/>
            <a:ext cx="7108574" cy="259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"/>
          <p:cNvSpPr txBox="1"/>
          <p:nvPr>
            <p:ph type="title"/>
          </p:nvPr>
        </p:nvSpPr>
        <p:spPr>
          <a:xfrm>
            <a:off x="490250" y="450150"/>
            <a:ext cx="8061000" cy="226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Ahora que tenemos Bootstrap instalado, empecemos…</a:t>
            </a:r>
            <a:endParaRPr/>
          </a:p>
        </p:txBody>
      </p:sp>
      <p:pic>
        <p:nvPicPr>
          <p:cNvPr id="214" name="Google Shape;21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2677700"/>
            <a:ext cx="3810000" cy="19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Clase Container</a:t>
            </a:r>
            <a:endParaRPr sz="4200"/>
          </a:p>
        </p:txBody>
      </p:sp>
      <p:sp>
        <p:nvSpPr>
          <p:cNvPr id="220" name="Google Shape;220;p15"/>
          <p:cNvSpPr txBox="1"/>
          <p:nvPr>
            <p:ph idx="1" type="subTitle"/>
          </p:nvPr>
        </p:nvSpPr>
        <p:spPr>
          <a:xfrm>
            <a:off x="550375" y="2191650"/>
            <a:ext cx="80433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000">
                <a:latin typeface="Montserrat"/>
                <a:ea typeface="Montserrat"/>
                <a:cs typeface="Montserrat"/>
                <a:sym typeface="Montserrat"/>
              </a:rPr>
              <a:t>Es una </a:t>
            </a:r>
            <a:r>
              <a:rPr b="1" i="1" lang="es" sz="2000">
                <a:latin typeface="Montserrat"/>
                <a:ea typeface="Montserrat"/>
                <a:cs typeface="Montserrat"/>
                <a:sym typeface="Montserrat"/>
              </a:rPr>
              <a:t>clase predefinida</a:t>
            </a:r>
            <a:r>
              <a:rPr b="1" lang="es" sz="2000">
                <a:latin typeface="Montserrat"/>
                <a:ea typeface="Montserrat"/>
                <a:cs typeface="Montserrat"/>
                <a:sym typeface="Montserrat"/>
              </a:rPr>
              <a:t> por bootstrap que nos </a:t>
            </a:r>
            <a:r>
              <a:rPr b="1" lang="es" sz="2000">
                <a:solidFill>
                  <a:srgbClr val="7685E6"/>
                </a:solidFill>
                <a:latin typeface="Montserrat"/>
                <a:ea typeface="Montserrat"/>
                <a:cs typeface="Montserrat"/>
                <a:sym typeface="Montserrat"/>
              </a:rPr>
              <a:t>ayudará</a:t>
            </a:r>
            <a:r>
              <a:rPr b="1" lang="es" sz="2000">
                <a:latin typeface="Montserrat"/>
                <a:ea typeface="Montserrat"/>
                <a:cs typeface="Montserrat"/>
                <a:sym typeface="Montserrat"/>
              </a:rPr>
              <a:t> a </a:t>
            </a:r>
            <a:r>
              <a:rPr b="1" lang="es" sz="2000">
                <a:solidFill>
                  <a:srgbClr val="F9F9F9"/>
                </a:solidFill>
                <a:latin typeface="Montserrat"/>
                <a:ea typeface="Montserrat"/>
                <a:cs typeface="Montserrat"/>
                <a:sym typeface="Montserrat"/>
              </a:rPr>
              <a:t>manejar</a:t>
            </a:r>
            <a:r>
              <a:rPr b="1" lang="es" sz="2000">
                <a:latin typeface="Montserrat"/>
                <a:ea typeface="Montserrat"/>
                <a:cs typeface="Montserrat"/>
                <a:sym typeface="Montserrat"/>
              </a:rPr>
              <a:t> el </a:t>
            </a:r>
            <a:r>
              <a:rPr b="1" lang="es" sz="200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ancho</a:t>
            </a:r>
            <a:r>
              <a:rPr b="1" lang="es" sz="2000">
                <a:latin typeface="Montserrat"/>
                <a:ea typeface="Montserrat"/>
                <a:cs typeface="Montserrat"/>
                <a:sym typeface="Montserrat"/>
              </a:rPr>
              <a:t> de nuestras cajas.</a:t>
            </a:r>
            <a:endParaRPr b="1" sz="2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Clase </a:t>
            </a:r>
            <a:r>
              <a:rPr lang="es">
                <a:solidFill>
                  <a:srgbClr val="F8C823"/>
                </a:solidFill>
              </a:rPr>
              <a:t>.container</a:t>
            </a:r>
            <a:endParaRPr>
              <a:solidFill>
                <a:srgbClr val="F8C823"/>
              </a:solidFill>
            </a:endParaRPr>
          </a:p>
        </p:txBody>
      </p:sp>
      <p:sp>
        <p:nvSpPr>
          <p:cNvPr id="226" name="Google Shape;226;p16"/>
          <p:cNvSpPr txBox="1"/>
          <p:nvPr>
            <p:ph idx="1" type="body"/>
          </p:nvPr>
        </p:nvSpPr>
        <p:spPr>
          <a:xfrm>
            <a:off x="334164" y="1669975"/>
            <a:ext cx="4135500" cy="23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Se le </a:t>
            </a:r>
            <a:r>
              <a:rPr lang="es">
                <a:solidFill>
                  <a:srgbClr val="E15BBA"/>
                </a:solidFill>
              </a:rPr>
              <a:t>aplica</a:t>
            </a:r>
            <a:r>
              <a:rPr lang="es"/>
              <a:t> principalmente a </a:t>
            </a:r>
            <a:r>
              <a:rPr lang="es">
                <a:solidFill>
                  <a:srgbClr val="377BC7"/>
                </a:solidFill>
              </a:rPr>
              <a:t>elementos contenedores</a:t>
            </a:r>
            <a:r>
              <a:rPr lang="es"/>
              <a:t> y según la clase </a:t>
            </a:r>
            <a:r>
              <a:rPr b="1" lang="es"/>
              <a:t>.container</a:t>
            </a:r>
            <a:r>
              <a:rPr lang="es"/>
              <a:t> que seleccionemos vamos a </a:t>
            </a:r>
            <a:r>
              <a:rPr lang="es" u="sng"/>
              <a:t>obtener distintos resultados</a:t>
            </a:r>
            <a:r>
              <a:rPr lang="es"/>
              <a:t>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b="1" lang="es">
                <a:solidFill>
                  <a:srgbClr val="7685E6"/>
                </a:solidFill>
              </a:rPr>
              <a:t>Lo que ocurre</a:t>
            </a:r>
            <a:r>
              <a:rPr lang="es"/>
              <a:t> es que a ese elemento </a:t>
            </a:r>
            <a:r>
              <a:rPr b="1" lang="es"/>
              <a:t>se</a:t>
            </a:r>
            <a:r>
              <a:rPr lang="es"/>
              <a:t> le </a:t>
            </a:r>
            <a:r>
              <a:rPr lang="es" u="sng"/>
              <a:t>aplica un ​ancho​ y un ​padding​ determinado</a:t>
            </a:r>
            <a:r>
              <a:rPr lang="es"/>
              <a:t> y además </a:t>
            </a:r>
            <a:r>
              <a:rPr lang="es">
                <a:highlight>
                  <a:srgbClr val="F8C823"/>
                </a:highlight>
              </a:rPr>
              <a:t>se coloca en el centro ​de la página web</a:t>
            </a:r>
            <a:r>
              <a:rPr lang="es"/>
              <a:t>.</a:t>
            </a:r>
            <a:endParaRPr/>
          </a:p>
        </p:txBody>
      </p:sp>
      <p:sp>
        <p:nvSpPr>
          <p:cNvPr id="227" name="Google Shape;227;p16"/>
          <p:cNvSpPr txBox="1"/>
          <p:nvPr>
            <p:ph idx="2" type="body"/>
          </p:nvPr>
        </p:nvSpPr>
        <p:spPr>
          <a:xfrm>
            <a:off x="4832400" y="1438375"/>
            <a:ext cx="39999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/>
              <a:t>Bootstrap viene con </a:t>
            </a:r>
            <a:r>
              <a:rPr lang="es" u="sng"/>
              <a:t>tres contenedores diferentes</a:t>
            </a:r>
            <a:r>
              <a:rPr lang="es"/>
              <a:t>: 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b="1" lang="es">
                <a:highlight>
                  <a:srgbClr val="F8C823"/>
                </a:highlight>
              </a:rPr>
              <a:t>.container</a:t>
            </a:r>
            <a:r>
              <a:rPr lang="es">
                <a:highlight>
                  <a:schemeClr val="accent4"/>
                </a:highlight>
              </a:rPr>
              <a:t>:</a:t>
            </a:r>
            <a:r>
              <a:rPr lang="es"/>
              <a:t> que establece un ​max-width ​en todos los breakpoints responsive.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b="1" lang="es">
                <a:highlight>
                  <a:srgbClr val="F8C823"/>
                </a:highlight>
              </a:rPr>
              <a:t>.container-fluid:</a:t>
            </a:r>
            <a:r>
              <a:rPr lang="es"/>
              <a:t> que establece un ​width: 100%​ en todos los breakpoints.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b="1" lang="es">
                <a:highlight>
                  <a:srgbClr val="F8C823"/>
                </a:highlight>
              </a:rPr>
              <a:t>.container-{breakpoint}:</a:t>
            </a:r>
            <a:r>
              <a:rPr lang="es"/>
              <a:t> que tiene un ​width: 100% ​hasta el breakpoint especificado.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Clase </a:t>
            </a:r>
            <a:r>
              <a:rPr lang="es">
                <a:solidFill>
                  <a:srgbClr val="F8C823"/>
                </a:solidFill>
              </a:rPr>
              <a:t>.container</a:t>
            </a:r>
            <a:endParaRPr>
              <a:solidFill>
                <a:srgbClr val="F8C823"/>
              </a:solidFill>
            </a:endParaRPr>
          </a:p>
        </p:txBody>
      </p:sp>
      <p:sp>
        <p:nvSpPr>
          <p:cNvPr id="233" name="Google Shape;233;p17"/>
          <p:cNvSpPr txBox="1"/>
          <p:nvPr>
            <p:ph idx="1" type="body"/>
          </p:nvPr>
        </p:nvSpPr>
        <p:spPr>
          <a:xfrm>
            <a:off x="311700" y="1450225"/>
            <a:ext cx="4145100" cy="28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" sz="1800">
                <a:highlight>
                  <a:srgbClr val="F8C823"/>
                </a:highlight>
              </a:rPr>
              <a:t>“container-fluid”</a:t>
            </a:r>
            <a:r>
              <a:rPr lang="es" sz="1800"/>
              <a:t> ocupa el 100% del tamaño disponible de la pantalla.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r>
              <a:rPr b="1" lang="es" sz="1800">
                <a:highlight>
                  <a:srgbClr val="F8C823"/>
                </a:highlight>
              </a:rPr>
              <a:t>“container”</a:t>
            </a:r>
            <a:r>
              <a:rPr lang="es" sz="1800"/>
              <a:t> establece un ​max-width, genera un margen tanto a la izquierda como a la derecha y también se centra.</a:t>
            </a:r>
            <a:endParaRPr sz="1800"/>
          </a:p>
        </p:txBody>
      </p:sp>
      <p:pic>
        <p:nvPicPr>
          <p:cNvPr id="234" name="Google Shape;23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23025" y="1068662"/>
            <a:ext cx="2422000" cy="358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>
                <a:solidFill>
                  <a:srgbClr val="F8C823"/>
                </a:solidFill>
              </a:rPr>
              <a:t>.container-{breakpoint}</a:t>
            </a:r>
            <a:endParaRPr>
              <a:solidFill>
                <a:srgbClr val="F8C823"/>
              </a:solidFill>
            </a:endParaRPr>
          </a:p>
        </p:txBody>
      </p:sp>
      <p:pic>
        <p:nvPicPr>
          <p:cNvPr id="240" name="Google Shape;24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3675" y="1308200"/>
            <a:ext cx="7296650" cy="312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Grid System</a:t>
            </a:r>
            <a:endParaRPr sz="4200"/>
          </a:p>
        </p:txBody>
      </p:sp>
      <p:sp>
        <p:nvSpPr>
          <p:cNvPr id="246" name="Google Shape;246;p19"/>
          <p:cNvSpPr txBox="1"/>
          <p:nvPr>
            <p:ph idx="1" type="subTitle"/>
          </p:nvPr>
        </p:nvSpPr>
        <p:spPr>
          <a:xfrm>
            <a:off x="550375" y="1783900"/>
            <a:ext cx="8043300" cy="23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 sz="2000">
                <a:latin typeface="Montserrat"/>
                <a:ea typeface="Montserrat"/>
                <a:cs typeface="Montserrat"/>
                <a:sym typeface="Montserrat"/>
              </a:rPr>
              <a:t>Bootstrap </a:t>
            </a:r>
            <a:r>
              <a:rPr lang="es" sz="2000">
                <a:solidFill>
                  <a:srgbClr val="F9F9F9"/>
                </a:solidFill>
                <a:highlight>
                  <a:srgbClr val="377BC7"/>
                </a:highlight>
                <a:latin typeface="Montserrat"/>
                <a:ea typeface="Montserrat"/>
                <a:cs typeface="Montserrat"/>
                <a:sym typeface="Montserrat"/>
              </a:rPr>
              <a:t>incluye su propia solución a los diseños responsive</a:t>
            </a:r>
            <a:r>
              <a:rPr lang="es" sz="2000">
                <a:latin typeface="Montserrat"/>
                <a:ea typeface="Montserrat"/>
                <a:cs typeface="Montserrat"/>
                <a:sym typeface="Montserrat"/>
              </a:rPr>
              <a:t>. Esta </a:t>
            </a:r>
            <a:r>
              <a:rPr b="1" lang="es" sz="2000">
                <a:latin typeface="Montserrat"/>
                <a:ea typeface="Montserrat"/>
                <a:cs typeface="Montserrat"/>
                <a:sym typeface="Montserrat"/>
              </a:rPr>
              <a:t>característica</a:t>
            </a:r>
            <a:r>
              <a:rPr lang="es" sz="2000">
                <a:latin typeface="Montserrat"/>
                <a:ea typeface="Montserrat"/>
                <a:cs typeface="Montserrat"/>
                <a:sym typeface="Montserrat"/>
              </a:rPr>
              <a:t> es una de las que hizo que </a:t>
            </a:r>
            <a:r>
              <a:rPr b="1" lang="es" sz="2000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sea</a:t>
            </a:r>
            <a:r>
              <a:rPr lang="es" sz="2000">
                <a:latin typeface="Montserrat"/>
                <a:ea typeface="Montserrat"/>
                <a:cs typeface="Montserrat"/>
                <a:sym typeface="Montserrat"/>
              </a:rPr>
              <a:t> uno de los Frameworks </a:t>
            </a:r>
            <a:r>
              <a:rPr lang="es" sz="2000" u="sng">
                <a:latin typeface="Montserrat"/>
                <a:ea typeface="Montserrat"/>
                <a:cs typeface="Montserrat"/>
                <a:sym typeface="Montserrat"/>
              </a:rPr>
              <a:t>más famosos y utilizados de CSS</a:t>
            </a:r>
            <a:r>
              <a:rPr lang="es" sz="20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700"/>
              <a:buNone/>
            </a:pPr>
            <a:r>
              <a:rPr lang="es" sz="2000">
                <a:latin typeface="Montserrat"/>
                <a:ea typeface="Montserrat"/>
                <a:cs typeface="Montserrat"/>
                <a:sym typeface="Montserrat"/>
              </a:rPr>
              <a:t>Se basa en un </a:t>
            </a:r>
            <a:r>
              <a:rPr b="1" lang="es" sz="2000">
                <a:solidFill>
                  <a:srgbClr val="F9F9F9"/>
                </a:solidFill>
                <a:highlight>
                  <a:srgbClr val="7685E6"/>
                </a:highlight>
                <a:latin typeface="Montserrat"/>
                <a:ea typeface="Montserrat"/>
                <a:cs typeface="Montserrat"/>
                <a:sym typeface="Montserrat"/>
              </a:rPr>
              <a:t>sistema de columnas</a:t>
            </a:r>
            <a:r>
              <a:rPr lang="es" sz="2000">
                <a:latin typeface="Montserrat"/>
                <a:ea typeface="Montserrat"/>
                <a:cs typeface="Montserrat"/>
                <a:sym typeface="Montserrat"/>
              </a:rPr>
              <a:t> que se </a:t>
            </a:r>
            <a:r>
              <a:rPr lang="es" sz="2000" u="sng">
                <a:latin typeface="Montserrat"/>
                <a:ea typeface="Montserrat"/>
                <a:cs typeface="Montserrat"/>
                <a:sym typeface="Montserrat"/>
              </a:rPr>
              <a:t>ajustan dinámicamente</a:t>
            </a:r>
            <a:r>
              <a:rPr lang="es" sz="2000">
                <a:latin typeface="Montserrat"/>
                <a:ea typeface="Montserrat"/>
                <a:cs typeface="Montserrat"/>
                <a:sym typeface="Montserrat"/>
              </a:rPr>
              <a:t> frente a los </a:t>
            </a:r>
            <a:r>
              <a:rPr lang="es" sz="2000">
                <a:solidFill>
                  <a:srgbClr val="FF8B39"/>
                </a:solidFill>
                <a:latin typeface="Montserrat"/>
                <a:ea typeface="Montserrat"/>
                <a:cs typeface="Montserrat"/>
                <a:sym typeface="Montserrat"/>
              </a:rPr>
              <a:t>distintos tamaños de pantalla</a:t>
            </a:r>
            <a:r>
              <a:rPr lang="es" sz="20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Les damos la bienvenida</a:t>
            </a:r>
            <a:endParaRPr/>
          </a:p>
        </p:txBody>
      </p:sp>
      <p:sp>
        <p:nvSpPr>
          <p:cNvPr id="131" name="Google Shape;13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s"/>
              <a:t>Vamos a comenzar a grabar la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423313" y="1257100"/>
            <a:ext cx="8280000" cy="13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s"/>
              <a:t>El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sistema de grillas</a:t>
            </a:r>
            <a:r>
              <a:rPr lang="es"/>
              <a:t> de Bootstrap </a:t>
            </a:r>
            <a:r>
              <a:rPr b="1" lang="es">
                <a:solidFill>
                  <a:srgbClr val="FF8B39"/>
                </a:solidFill>
              </a:rPr>
              <a:t>divide</a:t>
            </a:r>
            <a:r>
              <a:rPr lang="es"/>
              <a:t> nuestras cajas </a:t>
            </a:r>
            <a:r>
              <a:rPr lang="es" u="sng"/>
              <a:t>en 12 columnas</a:t>
            </a:r>
            <a:r>
              <a:rPr lang="es"/>
              <a:t> que se utilizan </a:t>
            </a:r>
            <a:r>
              <a:rPr b="1" lang="es"/>
              <a:t>para repartir</a:t>
            </a:r>
            <a:r>
              <a:rPr lang="es"/>
              <a:t> los elementos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hijos de cada contenedor</a:t>
            </a:r>
            <a:r>
              <a:rPr lang="es"/>
              <a:t>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08108"/>
              <a:buNone/>
            </a:pPr>
            <a:r>
              <a:rPr lang="es"/>
              <a:t>Para eso se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utilizan</a:t>
            </a:r>
            <a:r>
              <a:rPr lang="es"/>
              <a:t> un </a:t>
            </a:r>
            <a:r>
              <a:rPr lang="es" u="sng"/>
              <a:t>conjunto de clases</a:t>
            </a:r>
            <a:r>
              <a:rPr lang="es"/>
              <a:t> que se </a:t>
            </a:r>
            <a:r>
              <a:rPr b="1" lang="es"/>
              <a:t>aplican</a:t>
            </a:r>
            <a:r>
              <a:rPr lang="es"/>
              <a:t> tanto a </a:t>
            </a:r>
            <a:r>
              <a:rPr lang="es">
                <a:solidFill>
                  <a:srgbClr val="F9F9F9"/>
                </a:solidFill>
                <a:highlight>
                  <a:srgbClr val="FF8B39"/>
                </a:highlight>
              </a:rPr>
              <a:t>padres</a:t>
            </a:r>
            <a:r>
              <a:rPr lang="es"/>
              <a:t> como a </a:t>
            </a:r>
            <a:r>
              <a:rPr lang="es">
                <a:highlight>
                  <a:srgbClr val="F8C823"/>
                </a:highlight>
              </a:rPr>
              <a:t>hijos</a:t>
            </a:r>
            <a:r>
              <a:rPr lang="es"/>
              <a:t>.</a:t>
            </a:r>
            <a:endParaRPr/>
          </a:p>
        </p:txBody>
      </p:sp>
      <p:sp>
        <p:nvSpPr>
          <p:cNvPr id="252" name="Google Shape;252;p20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Grid System</a:t>
            </a:r>
            <a:endParaRPr/>
          </a:p>
        </p:txBody>
      </p:sp>
      <p:pic>
        <p:nvPicPr>
          <p:cNvPr id="253" name="Google Shape;25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5163" y="2714775"/>
            <a:ext cx="5336276" cy="19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423300" y="1276250"/>
            <a:ext cx="8280000" cy="8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Las </a:t>
            </a:r>
            <a:r>
              <a:rPr lang="es" u="sng"/>
              <a:t>clases a utilizar</a:t>
            </a:r>
            <a:r>
              <a:rPr lang="es"/>
              <a:t> son </a:t>
            </a:r>
            <a:r>
              <a:rPr b="1" lang="es"/>
              <a:t>.row</a:t>
            </a:r>
            <a:r>
              <a:rPr lang="es"/>
              <a:t> y </a:t>
            </a:r>
            <a:r>
              <a:rPr b="1" lang="es"/>
              <a:t>.col</a:t>
            </a:r>
            <a:r>
              <a:rPr lang="es"/>
              <a:t> solo que esta última se puede utilizar de diversas maneras.</a:t>
            </a:r>
            <a:endParaRPr/>
          </a:p>
        </p:txBody>
      </p:sp>
      <p:sp>
        <p:nvSpPr>
          <p:cNvPr id="259" name="Google Shape;259;p21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Grid System</a:t>
            </a:r>
            <a:endParaRPr/>
          </a:p>
        </p:txBody>
      </p:sp>
      <p:sp>
        <p:nvSpPr>
          <p:cNvPr id="260" name="Google Shape;260;p21"/>
          <p:cNvSpPr txBox="1"/>
          <p:nvPr/>
        </p:nvSpPr>
        <p:spPr>
          <a:xfrm>
            <a:off x="432025" y="2112525"/>
            <a:ext cx="4218000" cy="18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.row</a:t>
            </a:r>
            <a:endParaRPr b="0" i="0" sz="18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Define un </a:t>
            </a:r>
            <a:r>
              <a:rPr b="0" i="0" lang="es" sz="1800" u="none" cap="none" strike="noStrike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contenedor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bajo el esquema </a:t>
            </a:r>
            <a:r>
              <a:rPr b="1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Grid System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es la clase que </a:t>
            </a:r>
            <a:r>
              <a:rPr b="0" i="0" lang="es" sz="1800" u="none" cap="none" strike="noStrike">
                <a:solidFill>
                  <a:srgbClr val="F9F9F9"/>
                </a:solidFill>
                <a:highlight>
                  <a:srgbClr val="E15BBA"/>
                </a:highlight>
                <a:latin typeface="Montserrat"/>
                <a:ea typeface="Montserrat"/>
                <a:cs typeface="Montserrat"/>
                <a:sym typeface="Montserrat"/>
              </a:rPr>
              <a:t>habilita las 12 columnas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para distribuir sus elementos hijos.</a:t>
            </a:r>
            <a:endParaRPr b="0" i="0" sz="18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1" name="Google Shape;26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1971313"/>
            <a:ext cx="4189175" cy="2444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Grid System</a:t>
            </a:r>
            <a:endParaRPr/>
          </a:p>
        </p:txBody>
      </p:sp>
      <p:sp>
        <p:nvSpPr>
          <p:cNvPr id="267" name="Google Shape;267;p22"/>
          <p:cNvSpPr txBox="1"/>
          <p:nvPr/>
        </p:nvSpPr>
        <p:spPr>
          <a:xfrm>
            <a:off x="432025" y="1325600"/>
            <a:ext cx="4074900" cy="3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.col</a:t>
            </a:r>
            <a:endParaRPr b="0" i="0" sz="18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Esta clase </a:t>
            </a:r>
            <a:r>
              <a:rPr b="0" i="0" lang="es" sz="1800" u="sng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tiene diversas variantes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b="0" i="0" lang="es" sz="1800" u="none" cap="none" strike="noStrike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puede utilizarse más de una vez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en un mismo elemento.</a:t>
            </a:r>
            <a:endParaRPr b="0" i="0" sz="18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Si la usamos </a:t>
            </a:r>
            <a:r>
              <a:rPr b="1" i="0" lang="es" sz="1800" u="none" cap="none" strike="noStrike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sola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entonces le </a:t>
            </a:r>
            <a:r>
              <a:rPr b="0" i="0" lang="es" sz="1800" u="none" cap="none" strike="noStrike">
                <a:solidFill>
                  <a:srgbClr val="F9F9F9"/>
                </a:solidFill>
                <a:highlight>
                  <a:srgbClr val="377BC7"/>
                </a:highlight>
                <a:latin typeface="Montserrat"/>
                <a:ea typeface="Montserrat"/>
                <a:cs typeface="Montserrat"/>
                <a:sym typeface="Montserrat"/>
              </a:rPr>
              <a:t>indica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al elemento que tiene que </a:t>
            </a:r>
            <a:r>
              <a:rPr b="0" i="0" lang="es" sz="1800" u="sng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ubicarse en fila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b="1" i="0" lang="es" sz="1800" u="none" cap="none" strike="noStrike">
                <a:solidFill>
                  <a:srgbClr val="F9F9F9"/>
                </a:solidFill>
                <a:highlight>
                  <a:srgbClr val="FF8B39"/>
                </a:highlight>
                <a:latin typeface="Montserrat"/>
                <a:ea typeface="Montserrat"/>
                <a:cs typeface="Montserrat"/>
                <a:sym typeface="Montserrat"/>
              </a:rPr>
              <a:t>repartir las columnas uniformemente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junto con los demás elementos de clase .</a:t>
            </a:r>
            <a:r>
              <a:rPr b="1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col</a:t>
            </a:r>
            <a:endParaRPr b="1" i="0" sz="18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8" name="Google Shape;26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1755050"/>
            <a:ext cx="4332275" cy="2436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3"/>
          <p:cNvSpPr txBox="1"/>
          <p:nvPr>
            <p:ph type="title"/>
          </p:nvPr>
        </p:nvSpPr>
        <p:spPr>
          <a:xfrm>
            <a:off x="497750" y="690300"/>
            <a:ext cx="8061000" cy="376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s" sz="1800">
                <a:solidFill>
                  <a:schemeClr val="dk2"/>
                </a:solidFill>
              </a:rPr>
              <a:t>Por otra parte, </a:t>
            </a:r>
            <a:r>
              <a:rPr b="0" lang="es" sz="1800" u="sng">
                <a:solidFill>
                  <a:schemeClr val="dk2"/>
                </a:solidFill>
              </a:rPr>
              <a:t>podemos agregarle</a:t>
            </a:r>
            <a:r>
              <a:rPr b="0" lang="es" sz="1800">
                <a:solidFill>
                  <a:schemeClr val="dk2"/>
                </a:solidFill>
              </a:rPr>
              <a:t> un </a:t>
            </a:r>
            <a:r>
              <a:rPr lang="es" sz="1800">
                <a:solidFill>
                  <a:schemeClr val="dk2"/>
                </a:solidFill>
              </a:rPr>
              <a:t>breakpoint</a:t>
            </a:r>
            <a:r>
              <a:rPr b="0" lang="es" sz="1800">
                <a:solidFill>
                  <a:schemeClr val="dk2"/>
                </a:solidFill>
              </a:rPr>
              <a:t> de pantalla </a:t>
            </a:r>
            <a:r>
              <a:rPr b="0" lang="es" sz="1800">
                <a:solidFill>
                  <a:srgbClr val="F9F9F9"/>
                </a:solidFill>
                <a:highlight>
                  <a:srgbClr val="7685E6"/>
                </a:highlight>
              </a:rPr>
              <a:t>y</a:t>
            </a:r>
            <a:r>
              <a:rPr b="0" lang="es" sz="1800">
                <a:solidFill>
                  <a:schemeClr val="dk2"/>
                </a:solidFill>
              </a:rPr>
              <a:t> la </a:t>
            </a:r>
            <a:r>
              <a:rPr b="0" lang="es" sz="1800">
                <a:solidFill>
                  <a:srgbClr val="F9F9F9"/>
                </a:solidFill>
                <a:highlight>
                  <a:srgbClr val="E15BBA"/>
                </a:highlight>
              </a:rPr>
              <a:t>cantidad de columnas</a:t>
            </a:r>
            <a:r>
              <a:rPr b="0" lang="es" sz="1800">
                <a:solidFill>
                  <a:schemeClr val="dk2"/>
                </a:solidFill>
              </a:rPr>
              <a:t>. Esto nos </a:t>
            </a:r>
            <a:r>
              <a:rPr b="0" lang="es" sz="1800">
                <a:solidFill>
                  <a:srgbClr val="F9F9F9"/>
                </a:solidFill>
                <a:highlight>
                  <a:srgbClr val="FF8B39"/>
                </a:highlight>
              </a:rPr>
              <a:t>permite decidir cuántas columnas queremos que ocupen nuestras cajas</a:t>
            </a:r>
            <a:r>
              <a:rPr b="0" lang="es" sz="1800">
                <a:solidFill>
                  <a:schemeClr val="dk2"/>
                </a:solidFill>
              </a:rPr>
              <a:t> dependiendo el tamaño de la pantalla, generando </a:t>
            </a:r>
            <a:r>
              <a:rPr b="0" i="1" lang="es" sz="1800" u="sng">
                <a:solidFill>
                  <a:schemeClr val="dk2"/>
                </a:solidFill>
              </a:rPr>
              <a:t>diseños adaptativos y muy dinámicos</a:t>
            </a:r>
            <a:r>
              <a:rPr b="0" lang="es" sz="1800">
                <a:solidFill>
                  <a:schemeClr val="dk2"/>
                </a:solidFill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Breakpoints</a:t>
            </a:r>
            <a:endParaRPr/>
          </a:p>
        </p:txBody>
      </p:sp>
      <p:sp>
        <p:nvSpPr>
          <p:cNvPr id="279" name="Google Shape;279;p24"/>
          <p:cNvSpPr txBox="1"/>
          <p:nvPr>
            <p:ph idx="1" type="body"/>
          </p:nvPr>
        </p:nvSpPr>
        <p:spPr>
          <a:xfrm>
            <a:off x="311700" y="1152475"/>
            <a:ext cx="8208300" cy="9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s"/>
              <a:t>Son los </a:t>
            </a:r>
            <a:r>
              <a:rPr lang="es">
                <a:highlight>
                  <a:srgbClr val="F8C823"/>
                </a:highlight>
              </a:rPr>
              <a:t>puntos de quiebre</a:t>
            </a:r>
            <a:r>
              <a:rPr lang="es"/>
              <a:t> (media queries) </a:t>
            </a:r>
            <a:r>
              <a:rPr lang="es" u="sng"/>
              <a:t>usadas por bootstrap</a:t>
            </a:r>
            <a:r>
              <a:rPr lang="es"/>
              <a:t> para distribuir sus diseños. Estos </a:t>
            </a:r>
            <a:r>
              <a:rPr b="1" lang="es">
                <a:solidFill>
                  <a:srgbClr val="7685E6"/>
                </a:solidFill>
              </a:rPr>
              <a:t>se aplican en diversas</a:t>
            </a:r>
            <a:r>
              <a:rPr lang="es"/>
              <a:t> clases pero como mencionamos recién, el caso más conocido es para el </a:t>
            </a:r>
            <a:r>
              <a:rPr b="1" lang="es"/>
              <a:t>Grid System</a:t>
            </a:r>
            <a:r>
              <a:rPr lang="es"/>
              <a:t>. </a:t>
            </a:r>
            <a:endParaRPr/>
          </a:p>
        </p:txBody>
      </p:sp>
      <p:pic>
        <p:nvPicPr>
          <p:cNvPr id="280" name="Google Shape;28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525" y="2079231"/>
            <a:ext cx="6471700" cy="235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/>
          <p:nvPr>
            <p:ph type="title"/>
          </p:nvPr>
        </p:nvSpPr>
        <p:spPr>
          <a:xfrm>
            <a:off x="490250" y="690300"/>
            <a:ext cx="8061000" cy="376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4000"/>
              <a:buNone/>
            </a:pPr>
            <a:r>
              <a:rPr i="1" lang="es" sz="1800">
                <a:solidFill>
                  <a:schemeClr val="dk2"/>
                </a:solidFill>
              </a:rPr>
              <a:t>Veamos cómo </a:t>
            </a:r>
            <a:r>
              <a:rPr i="1" lang="es" sz="1800">
                <a:solidFill>
                  <a:srgbClr val="E15BBA"/>
                </a:solidFill>
              </a:rPr>
              <a:t>aprovechamos</a:t>
            </a:r>
            <a:r>
              <a:rPr i="1" lang="es" sz="1800">
                <a:solidFill>
                  <a:schemeClr val="dk2"/>
                </a:solidFill>
              </a:rPr>
              <a:t> los </a:t>
            </a:r>
            <a:r>
              <a:rPr i="1" lang="es" sz="1800">
                <a:solidFill>
                  <a:srgbClr val="FF8B39"/>
                </a:solidFill>
              </a:rPr>
              <a:t>breakpoints</a:t>
            </a:r>
            <a:r>
              <a:rPr i="1" lang="es" sz="1800">
                <a:solidFill>
                  <a:schemeClr val="dk2"/>
                </a:solidFill>
              </a:rPr>
              <a:t> para crear </a:t>
            </a:r>
            <a:r>
              <a:rPr i="1" lang="es" sz="1800">
                <a:solidFill>
                  <a:srgbClr val="377BC7"/>
                </a:solidFill>
              </a:rPr>
              <a:t>distintos</a:t>
            </a:r>
            <a:r>
              <a:rPr i="1" lang="es" sz="1800">
                <a:solidFill>
                  <a:schemeClr val="dk2"/>
                </a:solidFill>
              </a:rPr>
              <a:t> layouts con las </a:t>
            </a:r>
            <a:r>
              <a:rPr i="1" lang="es" sz="1800">
                <a:solidFill>
                  <a:srgbClr val="F9F9F9"/>
                </a:solidFill>
              </a:rPr>
              <a:t>mismas</a:t>
            </a:r>
            <a:r>
              <a:rPr i="1" lang="es" sz="1800">
                <a:solidFill>
                  <a:schemeClr val="dk2"/>
                </a:solidFill>
              </a:rPr>
              <a:t> cajas.</a:t>
            </a:r>
            <a:endParaRPr i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6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Grid System</a:t>
            </a:r>
            <a:endParaRPr/>
          </a:p>
        </p:txBody>
      </p:sp>
      <p:sp>
        <p:nvSpPr>
          <p:cNvPr id="291" name="Google Shape;291;p26"/>
          <p:cNvSpPr txBox="1"/>
          <p:nvPr/>
        </p:nvSpPr>
        <p:spPr>
          <a:xfrm>
            <a:off x="432025" y="1325600"/>
            <a:ext cx="8280000" cy="1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Primero </a:t>
            </a:r>
            <a:r>
              <a:rPr b="0" i="0" lang="es" sz="1800" u="sng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elegimos el breakpoint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b="0" i="0" lang="es" sz="1800" u="none" cap="none" strike="noStrike">
                <a:solidFill>
                  <a:schemeClr val="dk2"/>
                </a:solidFill>
                <a:highlight>
                  <a:srgbClr val="F8C823"/>
                </a:highlight>
                <a:latin typeface="Montserrat"/>
                <a:ea typeface="Montserrat"/>
                <a:cs typeface="Montserrat"/>
                <a:sym typeface="Montserrat"/>
              </a:rPr>
              <a:t>la cantidad de columnas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que deseamos que ocupe nuestro componente. Luego le </a:t>
            </a:r>
            <a:r>
              <a:rPr b="1" i="0" lang="es" sz="1800" u="none" cap="none" strike="noStrike">
                <a:solidFill>
                  <a:srgbClr val="E15BBA"/>
                </a:solidFill>
                <a:latin typeface="Montserrat"/>
                <a:ea typeface="Montserrat"/>
                <a:cs typeface="Montserrat"/>
                <a:sym typeface="Montserrat"/>
              </a:rPr>
              <a:t>aplicamos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la clase </a:t>
            </a:r>
            <a:r>
              <a:rPr b="1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.col-{bkp}-{cols}</a:t>
            </a:r>
            <a:r>
              <a:rPr b="0" i="0" lang="es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8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2" name="Google Shape;292;p26"/>
          <p:cNvPicPr preferRelativeResize="0"/>
          <p:nvPr/>
        </p:nvPicPr>
        <p:blipFill rotWithShape="1">
          <a:blip r:embed="rId3">
            <a:alphaModFix/>
          </a:blip>
          <a:srcRect b="6908" l="1255" r="1439" t="10745"/>
          <a:stretch/>
        </p:blipFill>
        <p:spPr>
          <a:xfrm>
            <a:off x="1385113" y="2389100"/>
            <a:ext cx="6356375" cy="225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7"/>
          <p:cNvSpPr txBox="1"/>
          <p:nvPr>
            <p:ph type="title"/>
          </p:nvPr>
        </p:nvSpPr>
        <p:spPr>
          <a:xfrm>
            <a:off x="490250" y="450150"/>
            <a:ext cx="80610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Así se obtiene un diseño responsive con tan solo un par de clases</a:t>
            </a:r>
            <a:endParaRPr/>
          </a:p>
        </p:txBody>
      </p:sp>
      <p:pic>
        <p:nvPicPr>
          <p:cNvPr id="298" name="Google Shape;29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8388" y="2711250"/>
            <a:ext cx="4347225" cy="181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8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"/>
              <a:t>No te olvides de dar el presente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9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"/>
              <a:t>Recordá: </a:t>
            </a:r>
            <a:endParaRPr/>
          </a:p>
          <a:p>
            <a:pPr indent="-431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Revisar la Cartelera de Novedades.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431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SemiBold"/>
              <a:buChar char="●"/>
            </a:pPr>
            <a:r>
              <a:rPr b="0" lang="es" sz="3200">
                <a:latin typeface="Montserrat SemiBold"/>
                <a:ea typeface="Montserrat SemiBold"/>
                <a:cs typeface="Montserrat SemiBold"/>
                <a:sym typeface="Montserrat SemiBold"/>
              </a:rPr>
              <a:t>Hacer tus consultas en el Foro.</a:t>
            </a:r>
            <a:endParaRPr b="0" sz="3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t/>
            </a:r>
            <a:endParaRPr sz="3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" sz="3200"/>
              <a:t>Todo en el Aula Virtual.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BOOTSTRAP</a:t>
            </a:r>
            <a:endParaRPr/>
          </a:p>
        </p:txBody>
      </p:sp>
      <p:sp>
        <p:nvSpPr>
          <p:cNvPr id="137" name="Google Shape;137;p3"/>
          <p:cNvSpPr txBox="1"/>
          <p:nvPr>
            <p:ph idx="4294967295" type="subTitle"/>
          </p:nvPr>
        </p:nvSpPr>
        <p:spPr>
          <a:xfrm>
            <a:off x="511711" y="2498275"/>
            <a:ext cx="404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Framework al rescate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57371" y="1671963"/>
            <a:ext cx="2258324" cy="179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0"/>
          <p:cNvSpPr txBox="1"/>
          <p:nvPr>
            <p:ph type="title"/>
          </p:nvPr>
        </p:nvSpPr>
        <p:spPr>
          <a:xfrm>
            <a:off x="490250" y="1135950"/>
            <a:ext cx="8097300" cy="3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s"/>
              <a:t>Gracias</a:t>
            </a:r>
            <a:endParaRPr sz="3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"/>
          <p:cNvSpPr txBox="1"/>
          <p:nvPr>
            <p:ph type="ctrTitle"/>
          </p:nvPr>
        </p:nvSpPr>
        <p:spPr>
          <a:xfrm>
            <a:off x="311700" y="1226800"/>
            <a:ext cx="85206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</a:pPr>
            <a:r>
              <a:rPr lang="es"/>
              <a:t>Antes de comenzar….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 txBox="1"/>
          <p:nvPr>
            <p:ph idx="1" type="subTitle"/>
          </p:nvPr>
        </p:nvSpPr>
        <p:spPr>
          <a:xfrm>
            <a:off x="550375" y="2155775"/>
            <a:ext cx="46218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Es un </a:t>
            </a:r>
            <a:r>
              <a:rPr b="1" lang="es">
                <a:solidFill>
                  <a:srgbClr val="FF8B39"/>
                </a:solidFill>
                <a:latin typeface="Montserrat"/>
                <a:ea typeface="Montserrat"/>
                <a:cs typeface="Montserrat"/>
                <a:sym typeface="Montserrat"/>
              </a:rPr>
              <a:t>conjunto</a:t>
            </a:r>
            <a:r>
              <a:rPr lang="es"/>
              <a:t> de </a:t>
            </a:r>
            <a:r>
              <a:rPr i="1" lang="es">
                <a:solidFill>
                  <a:srgbClr val="F9F9F9"/>
                </a:solidFill>
                <a:highlight>
                  <a:srgbClr val="E15BBA"/>
                </a:highlight>
              </a:rPr>
              <a:t>herramientas, librerías, convenciones y buenas prácticas</a:t>
            </a:r>
            <a:r>
              <a:rPr lang="es"/>
              <a:t> que pretenden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encapsular</a:t>
            </a:r>
            <a:r>
              <a:rPr lang="es"/>
              <a:t> las </a:t>
            </a:r>
            <a:r>
              <a:rPr lang="es" u="sng"/>
              <a:t>tareas repetitivas </a:t>
            </a:r>
            <a:r>
              <a:rPr lang="es"/>
              <a:t>en </a:t>
            </a:r>
            <a:r>
              <a:rPr lang="es">
                <a:solidFill>
                  <a:srgbClr val="7685E6"/>
                </a:solidFill>
              </a:rPr>
              <a:t>módulos</a:t>
            </a:r>
            <a:r>
              <a:rPr lang="es"/>
              <a:t> genéricos fácilmente </a:t>
            </a:r>
            <a:r>
              <a:rPr lang="es">
                <a:solidFill>
                  <a:srgbClr val="F9F9F9"/>
                </a:solidFill>
                <a:highlight>
                  <a:srgbClr val="377BC7"/>
                </a:highlight>
              </a:rPr>
              <a:t>reutilizables</a:t>
            </a:r>
            <a:r>
              <a:rPr lang="es"/>
              <a:t>.</a:t>
            </a:r>
            <a:endParaRPr i="1"/>
          </a:p>
        </p:txBody>
      </p:sp>
      <p:sp>
        <p:nvSpPr>
          <p:cNvPr id="149" name="Google Shape;149;p5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¿Qué es un Framework?</a:t>
            </a:r>
            <a:endParaRPr/>
          </a:p>
        </p:txBody>
      </p:sp>
      <p:pic>
        <p:nvPicPr>
          <p:cNvPr id="150" name="Google Shape;15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98025" y="1730488"/>
            <a:ext cx="3750799" cy="25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Frameworks CSS</a:t>
            </a:r>
            <a:endParaRPr/>
          </a:p>
        </p:txBody>
      </p:sp>
      <p:sp>
        <p:nvSpPr>
          <p:cNvPr id="156" name="Google Shape;156;p6"/>
          <p:cNvSpPr txBox="1"/>
          <p:nvPr>
            <p:ph idx="1" type="body"/>
          </p:nvPr>
        </p:nvSpPr>
        <p:spPr>
          <a:xfrm>
            <a:off x="432025" y="1212875"/>
            <a:ext cx="8280000" cy="15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sz="1500">
                <a:latin typeface="Montserrat Medium"/>
                <a:ea typeface="Montserrat Medium"/>
                <a:cs typeface="Montserrat Medium"/>
                <a:sym typeface="Montserrat Medium"/>
              </a:rPr>
              <a:t>Un </a:t>
            </a:r>
            <a:r>
              <a:rPr b="1" lang="es" sz="1500"/>
              <a:t>framework CSS</a:t>
            </a:r>
            <a:r>
              <a:rPr lang="es" sz="1500">
                <a:latin typeface="Montserrat Medium"/>
                <a:ea typeface="Montserrat Medium"/>
                <a:cs typeface="Montserrat Medium"/>
                <a:sym typeface="Montserrat Medium"/>
              </a:rPr>
              <a:t> es un </a:t>
            </a:r>
            <a:r>
              <a:rPr lang="es" sz="1500">
                <a:highlight>
                  <a:srgbClr val="F8C823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conjunto de estilos</a:t>
            </a:r>
            <a:r>
              <a:rPr lang="es" sz="1500">
                <a:latin typeface="Montserrat Medium"/>
                <a:ea typeface="Montserrat Medium"/>
                <a:cs typeface="Montserrat Medium"/>
                <a:sym typeface="Montserrat Medium"/>
              </a:rPr>
              <a:t> que permiten olvidarse del </a:t>
            </a:r>
            <a:r>
              <a:rPr lang="es" sz="1500" u="sng">
                <a:latin typeface="Montserrat Medium"/>
                <a:ea typeface="Montserrat Medium"/>
                <a:cs typeface="Montserrat Medium"/>
                <a:sym typeface="Montserrat Medium"/>
              </a:rPr>
              <a:t>código repetitivo</a:t>
            </a:r>
            <a:r>
              <a:rPr lang="es" sz="1500">
                <a:latin typeface="Montserrat Medium"/>
                <a:ea typeface="Montserrat Medium"/>
                <a:cs typeface="Montserrat Medium"/>
                <a:sym typeface="Montserrat Medium"/>
              </a:rPr>
              <a:t> para </a:t>
            </a:r>
            <a:r>
              <a:rPr lang="es" sz="1500">
                <a:solidFill>
                  <a:srgbClr val="7685E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centrarse</a:t>
            </a:r>
            <a:r>
              <a:rPr lang="es" sz="1500">
                <a:latin typeface="Montserrat Medium"/>
                <a:ea typeface="Montserrat Medium"/>
                <a:cs typeface="Montserrat Medium"/>
                <a:sym typeface="Montserrat Medium"/>
              </a:rPr>
              <a:t> en los </a:t>
            </a:r>
            <a:r>
              <a:rPr i="1" lang="es" sz="1500">
                <a:solidFill>
                  <a:srgbClr val="377BC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elementos únicos de cada diseño</a:t>
            </a:r>
            <a:r>
              <a:rPr lang="es" sz="1500">
                <a:latin typeface="Montserrat Medium"/>
                <a:ea typeface="Montserrat Medium"/>
                <a:cs typeface="Montserrat Medium"/>
                <a:sym typeface="Montserrat Medium"/>
              </a:rPr>
              <a:t> en los que puede aportar valor.</a:t>
            </a:r>
            <a:endParaRPr sz="15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latin typeface="Montserrat Medium"/>
                <a:ea typeface="Montserrat Medium"/>
                <a:cs typeface="Montserrat Medium"/>
                <a:sym typeface="Montserrat Medium"/>
              </a:rPr>
              <a:t>Si bien </a:t>
            </a:r>
            <a:r>
              <a:rPr lang="es" sz="1500">
                <a:solidFill>
                  <a:srgbClr val="E15BBA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existen muchos</a:t>
            </a:r>
            <a:r>
              <a:rPr lang="es" sz="1500"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s" sz="1500" u="sng">
                <a:latin typeface="Montserrat Medium"/>
                <a:ea typeface="Montserrat Medium"/>
                <a:cs typeface="Montserrat Medium"/>
                <a:sym typeface="Montserrat Medium"/>
              </a:rPr>
              <a:t>los más conocidos</a:t>
            </a:r>
            <a:r>
              <a:rPr lang="es" sz="1500">
                <a:latin typeface="Montserrat Medium"/>
                <a:ea typeface="Montserrat Medium"/>
                <a:cs typeface="Montserrat Medium"/>
                <a:sym typeface="Montserrat Medium"/>
              </a:rPr>
              <a:t> son:</a:t>
            </a:r>
            <a:endParaRPr sz="15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57" name="Google Shape;15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4850" y="3097925"/>
            <a:ext cx="1142625" cy="91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6"/>
          <p:cNvPicPr preferRelativeResize="0"/>
          <p:nvPr/>
        </p:nvPicPr>
        <p:blipFill rotWithShape="1">
          <a:blip r:embed="rId4">
            <a:alphaModFix/>
          </a:blip>
          <a:srcRect b="25634" l="3847" r="3874" t="22672"/>
          <a:stretch/>
        </p:blipFill>
        <p:spPr>
          <a:xfrm>
            <a:off x="2123663" y="3216950"/>
            <a:ext cx="2400675" cy="67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6"/>
          <p:cNvPicPr preferRelativeResize="0"/>
          <p:nvPr/>
        </p:nvPicPr>
        <p:blipFill rotWithShape="1">
          <a:blip r:embed="rId5">
            <a:alphaModFix/>
          </a:blip>
          <a:srcRect b="0" l="0" r="34412" t="0"/>
          <a:stretch/>
        </p:blipFill>
        <p:spPr>
          <a:xfrm>
            <a:off x="4740525" y="3021450"/>
            <a:ext cx="1394975" cy="106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51688" y="2966709"/>
            <a:ext cx="1063450" cy="106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6"/>
          <p:cNvPicPr preferRelativeResize="0"/>
          <p:nvPr/>
        </p:nvPicPr>
        <p:blipFill rotWithShape="1">
          <a:blip r:embed="rId7">
            <a:alphaModFix/>
          </a:blip>
          <a:srcRect b="0" l="35268" r="35797" t="0"/>
          <a:stretch/>
        </p:blipFill>
        <p:spPr>
          <a:xfrm>
            <a:off x="7631325" y="2875025"/>
            <a:ext cx="836976" cy="135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 txBox="1"/>
          <p:nvPr>
            <p:ph idx="1" type="subTitle"/>
          </p:nvPr>
        </p:nvSpPr>
        <p:spPr>
          <a:xfrm>
            <a:off x="550375" y="1676475"/>
            <a:ext cx="84561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Es un </a:t>
            </a:r>
            <a:r>
              <a:rPr b="1" lang="es">
                <a:solidFill>
                  <a:srgbClr val="8E7CC3"/>
                </a:solidFill>
                <a:latin typeface="Montserrat"/>
                <a:ea typeface="Montserrat"/>
                <a:cs typeface="Montserrat"/>
                <a:sym typeface="Montserrat"/>
              </a:rPr>
              <a:t>Framework CSS</a:t>
            </a:r>
            <a:r>
              <a:rPr lang="es"/>
              <a:t> que se añade en los proyectos para tener una serie de </a:t>
            </a:r>
            <a:r>
              <a:rPr lang="es">
                <a:solidFill>
                  <a:srgbClr val="F9F9F9"/>
                </a:solidFill>
                <a:highlight>
                  <a:srgbClr val="377BC7"/>
                </a:highlight>
              </a:rPr>
              <a:t>estilos ya preparados para utilizar</a:t>
            </a:r>
            <a:r>
              <a:rPr lang="es"/>
              <a:t>. Incluye estilos para los </a:t>
            </a:r>
            <a:r>
              <a:rPr lang="es" u="sng"/>
              <a:t>elementos más comunes de una página web</a:t>
            </a:r>
            <a:r>
              <a:rPr lang="es"/>
              <a:t>, como por ejemplo, </a:t>
            </a: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botones</a:t>
            </a:r>
            <a:r>
              <a:rPr lang="es"/>
              <a:t>, </a:t>
            </a:r>
            <a:r>
              <a:rPr lang="es">
                <a:solidFill>
                  <a:srgbClr val="F9F9F9"/>
                </a:solidFill>
                <a:highlight>
                  <a:srgbClr val="E15BBA"/>
                </a:highlight>
              </a:rPr>
              <a:t>tarjetas</a:t>
            </a:r>
            <a:r>
              <a:rPr lang="es"/>
              <a:t>, </a:t>
            </a:r>
            <a:r>
              <a:rPr lang="es">
                <a:solidFill>
                  <a:srgbClr val="7685E6"/>
                </a:solidFill>
              </a:rPr>
              <a:t>navbars</a:t>
            </a:r>
            <a:r>
              <a:rPr lang="es"/>
              <a:t>, etc.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s"/>
              <a:t>Además </a:t>
            </a:r>
            <a:r>
              <a:rPr lang="es" u="sng"/>
              <a:t>posee clases</a:t>
            </a:r>
            <a:r>
              <a:rPr lang="es"/>
              <a:t> para </a:t>
            </a:r>
            <a:r>
              <a:rPr lang="es">
                <a:highlight>
                  <a:srgbClr val="F9F9F9"/>
                </a:highlight>
              </a:rPr>
              <a:t>crear columnas</a:t>
            </a:r>
            <a:r>
              <a:rPr lang="es"/>
              <a:t> fácilmente, cuyo </a:t>
            </a:r>
            <a:r>
              <a:rPr lang="es">
                <a:solidFill>
                  <a:srgbClr val="F9F9F9"/>
                </a:solidFill>
                <a:highlight>
                  <a:srgbClr val="7685E6"/>
                </a:highlight>
              </a:rPr>
              <a:t>principal objetivo</a:t>
            </a:r>
            <a:r>
              <a:rPr lang="es"/>
              <a:t> es permitir la </a:t>
            </a:r>
            <a:r>
              <a:rPr b="1" i="1" lang="es">
                <a:latin typeface="Montserrat"/>
                <a:ea typeface="Montserrat"/>
                <a:cs typeface="Montserrat"/>
                <a:sym typeface="Montserrat"/>
              </a:rPr>
              <a:t>construcción de sitios web responsive</a:t>
            </a:r>
            <a:r>
              <a:rPr lang="es"/>
              <a:t> para dispositivos móviles.</a:t>
            </a:r>
            <a:endParaRPr/>
          </a:p>
        </p:txBody>
      </p:sp>
      <p:sp>
        <p:nvSpPr>
          <p:cNvPr id="167" name="Google Shape;167;p7"/>
          <p:cNvSpPr txBox="1"/>
          <p:nvPr>
            <p:ph type="ctrTitle"/>
          </p:nvPr>
        </p:nvSpPr>
        <p:spPr>
          <a:xfrm>
            <a:off x="550375" y="7600"/>
            <a:ext cx="8043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¿Qué es Bootstrap?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"/>
          <p:cNvSpPr txBox="1"/>
          <p:nvPr>
            <p:ph type="title"/>
          </p:nvPr>
        </p:nvSpPr>
        <p:spPr>
          <a:xfrm>
            <a:off x="490250" y="450150"/>
            <a:ext cx="8061000" cy="376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Instalación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 txBox="1"/>
          <p:nvPr>
            <p:ph type="title"/>
          </p:nvPr>
        </p:nvSpPr>
        <p:spPr>
          <a:xfrm>
            <a:off x="311700" y="597425"/>
            <a:ext cx="85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Instalando Bootstrap</a:t>
            </a:r>
            <a:endParaRPr/>
          </a:p>
        </p:txBody>
      </p:sp>
      <p:sp>
        <p:nvSpPr>
          <p:cNvPr id="178" name="Google Shape;178;p9"/>
          <p:cNvSpPr txBox="1"/>
          <p:nvPr>
            <p:ph idx="1" type="body"/>
          </p:nvPr>
        </p:nvSpPr>
        <p:spPr>
          <a:xfrm>
            <a:off x="432025" y="1304875"/>
            <a:ext cx="8280000" cy="21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Originalmente existen </a:t>
            </a:r>
            <a:r>
              <a:rPr i="1" lang="es">
                <a:solidFill>
                  <a:srgbClr val="F9F9F9"/>
                </a:solidFill>
                <a:highlight>
                  <a:srgbClr val="E15BBA"/>
                </a:highlight>
              </a:rPr>
              <a:t>más de una forma</a:t>
            </a:r>
            <a:r>
              <a:rPr lang="es"/>
              <a:t> de instalar bootstrap, en este caso conoceremos </a:t>
            </a:r>
            <a:r>
              <a:rPr b="1" lang="es"/>
              <a:t>dos</a:t>
            </a:r>
            <a:r>
              <a:rPr lang="es"/>
              <a:t> de ellas: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Instalación mediante CDN (content delivery network).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Descarga de archivos compilados.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